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8"/>
  </p:notesMasterIdLst>
  <p:handoutMasterIdLst>
    <p:handoutMasterId r:id="rId29"/>
  </p:handoutMasterIdLst>
  <p:sldIdLst>
    <p:sldId id="307" r:id="rId2"/>
    <p:sldId id="258" r:id="rId3"/>
    <p:sldId id="303" r:id="rId4"/>
    <p:sldId id="310" r:id="rId5"/>
    <p:sldId id="261" r:id="rId6"/>
    <p:sldId id="263" r:id="rId7"/>
    <p:sldId id="321" r:id="rId8"/>
    <p:sldId id="301" r:id="rId9"/>
    <p:sldId id="264" r:id="rId10"/>
    <p:sldId id="265" r:id="rId11"/>
    <p:sldId id="309" r:id="rId12"/>
    <p:sldId id="351" r:id="rId13"/>
    <p:sldId id="336" r:id="rId14"/>
    <p:sldId id="349" r:id="rId15"/>
    <p:sldId id="331" r:id="rId16"/>
    <p:sldId id="353" r:id="rId17"/>
    <p:sldId id="319" r:id="rId18"/>
    <p:sldId id="347" r:id="rId19"/>
    <p:sldId id="348" r:id="rId20"/>
    <p:sldId id="346" r:id="rId21"/>
    <p:sldId id="355" r:id="rId22"/>
    <p:sldId id="356" r:id="rId23"/>
    <p:sldId id="350" r:id="rId24"/>
    <p:sldId id="341" r:id="rId25"/>
    <p:sldId id="314" r:id="rId26"/>
    <p:sldId id="308" r:id="rId27"/>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9485" autoAdjust="0"/>
    <p:restoredTop sz="79574" autoAdjust="0"/>
  </p:normalViewPr>
  <p:slideViewPr>
    <p:cSldViewPr>
      <p:cViewPr>
        <p:scale>
          <a:sx n="67" d="100"/>
          <a:sy n="67" d="100"/>
        </p:scale>
        <p:origin x="-1722" y="-234"/>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1/17/2017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 xmlns:p14="http://schemas.microsoft.com/office/powerpoint/2010/main"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1/17/2017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 xmlns:p14="http://schemas.microsoft.com/office/powerpoint/2010/main"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943600"/>
            <a:ext cx="2819400" cy="91440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1400" dirty="0" smtClean="0">
                <a:latin typeface="Arial" pitchFamily="34" charset="0"/>
                <a:cs typeface="Arial" pitchFamily="34" charset="0"/>
              </a:rPr>
              <a:t>Project by: Md. </a:t>
            </a:r>
            <a:r>
              <a:rPr lang="en-US" sz="1400" dirty="0" err="1" smtClean="0">
                <a:latin typeface="Arial" pitchFamily="34" charset="0"/>
                <a:cs typeface="Arial" pitchFamily="34" charset="0"/>
              </a:rPr>
              <a:t>Sahadat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Hossain</a:t>
            </a:r>
            <a:endParaRPr lang="en-US" sz="1400" dirty="0" smtClean="0">
              <a:latin typeface="Arial" pitchFamily="34" charset="0"/>
              <a:cs typeface="Arial" pitchFamily="34" charset="0"/>
            </a:endParaRPr>
          </a:p>
          <a:p>
            <a:pPr>
              <a:lnSpc>
                <a:spcPct val="80000"/>
              </a:lnSpc>
              <a:buFont typeface="Arial" charset="0"/>
              <a:buNone/>
            </a:pPr>
            <a:endParaRPr lang="en-US" sz="1400" dirty="0" smtClean="0">
              <a:latin typeface="Arial" pitchFamily="34" charset="0"/>
              <a:cs typeface="Arial" pitchFamily="34" charset="0"/>
            </a:endParaRPr>
          </a:p>
          <a:p>
            <a:pPr>
              <a:lnSpc>
                <a:spcPct val="80000"/>
              </a:lnSpc>
              <a:buFont typeface="Arial" charset="0"/>
              <a:buNone/>
            </a:pPr>
            <a:r>
              <a:rPr lang="en-US" sz="1400" dirty="0" smtClean="0">
                <a:latin typeface="Arial" pitchFamily="34" charset="0"/>
                <a:cs typeface="Arial" pitchFamily="34" charset="0"/>
              </a:rPr>
              <a:t>Identified by: </a:t>
            </a:r>
            <a:r>
              <a:rPr lang="en-US" sz="1400" dirty="0" err="1" smtClean="0">
                <a:latin typeface="Arial" pitchFamily="34" charset="0"/>
                <a:cs typeface="Arial" pitchFamily="34" charset="0"/>
              </a:rPr>
              <a:t>Md.Billal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Hossain</a:t>
            </a:r>
            <a:endParaRPr lang="en-US" sz="1400" dirty="0" smtClean="0">
              <a:latin typeface="Arial" pitchFamily="34" charset="0"/>
              <a:cs typeface="Arial" pitchFamily="34" charset="0"/>
            </a:endParaRPr>
          </a:p>
          <a:p>
            <a:pPr>
              <a:lnSpc>
                <a:spcPct val="80000"/>
              </a:lnSpc>
            </a:pPr>
            <a:r>
              <a:rPr lang="en-US" sz="1400" dirty="0" smtClean="0">
                <a:latin typeface="Arial" pitchFamily="34" charset="0"/>
                <a:cs typeface="Arial" pitchFamily="34" charset="0"/>
              </a:rPr>
              <a:t>Verified By: Md. </a:t>
            </a:r>
            <a:r>
              <a:rPr lang="en-US" sz="1400" dirty="0" err="1" smtClean="0">
                <a:latin typeface="Arial" pitchFamily="34" charset="0"/>
                <a:cs typeface="Arial" pitchFamily="34" charset="0"/>
              </a:rPr>
              <a:t>Zahidul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Kabir</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p:txBody>
      </p:sp>
      <p:sp>
        <p:nvSpPr>
          <p:cNvPr id="2052" name="Text Box 12"/>
          <p:cNvSpPr txBox="1">
            <a:spLocks noChangeArrowheads="1"/>
          </p:cNvSpPr>
          <p:nvPr/>
        </p:nvSpPr>
        <p:spPr bwMode="auto">
          <a:xfrm>
            <a:off x="5791200" y="6543436"/>
            <a:ext cx="2438400" cy="339186"/>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20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8382000" y="6096000"/>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705601" y="5943600"/>
            <a:ext cx="1447799" cy="523220"/>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smtClean="0">
                <a:latin typeface="Arial" charset="0"/>
              </a:rPr>
              <a:t>Noakhali Unit</a:t>
            </a:r>
          </a:p>
          <a:p>
            <a:pPr algn="ctr"/>
            <a:r>
              <a:rPr lang="en-US" sz="1400" dirty="0" smtClean="0">
                <a:latin typeface="Arial" charset="0"/>
              </a:rPr>
              <a:t>Region -2</a:t>
            </a:r>
            <a:endParaRPr lang="en-US" sz="1400" dirty="0">
              <a:latin typeface="Arial" charset="0"/>
            </a:endParaRPr>
          </a:p>
        </p:txBody>
      </p:sp>
      <p:sp>
        <p:nvSpPr>
          <p:cNvPr id="11" name="Title 1"/>
          <p:cNvSpPr txBox="1">
            <a:spLocks/>
          </p:cNvSpPr>
          <p:nvPr/>
        </p:nvSpPr>
        <p:spPr>
          <a:xfrm>
            <a:off x="0" y="0"/>
            <a:ext cx="914400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kumimoji="0" lang="en-US" sz="6600" b="1" u="none" strike="noStrike" kern="1200" cap="none" spc="30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Arial" pitchFamily="34" charset="0"/>
                <a:ea typeface="+mn-ea"/>
                <a:cs typeface="Arial" pitchFamily="34" charset="0"/>
              </a:rPr>
              <a:t>Al</a:t>
            </a:r>
            <a:r>
              <a:rPr lang="en-US" sz="6600" b="1" spc="30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 </a:t>
            </a:r>
            <a:r>
              <a:rPr kumimoji="0" lang="en-US" sz="6600" b="1" u="none" strike="noStrike" kern="1200" cap="none" spc="300" normalizeH="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Arial" pitchFamily="34" charset="0"/>
                <a:ea typeface="+mn-ea"/>
                <a:cs typeface="Arial" pitchFamily="34" charset="0"/>
              </a:rPr>
              <a:t>Arafat Fashion</a:t>
            </a:r>
            <a:endParaRPr kumimoji="0" lang="en-US" sz="6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990600"/>
            <a:ext cx="9144000" cy="4953000"/>
          </a:xfrm>
          <a:prstGeom prst="rect">
            <a:avLst/>
          </a:prstGeom>
          <a:noFill/>
          <a:ln w="9525">
            <a:noFill/>
            <a:miter lim="800000"/>
            <a:headEnd/>
            <a:tailEnd/>
          </a:ln>
          <a:effectLst/>
        </p:spPr>
      </p:pic>
    </p:spTree>
    <p:extLst>
      <p:ext uri="{BB962C8B-B14F-4D97-AF65-F5344CB8AC3E}">
        <p14:creationId xmlns="" xmlns:p14="http://schemas.microsoft.com/office/powerpoint/2010/main"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32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Cash</a:t>
            </a:r>
            <a:r>
              <a:rPr lang="en-US" sz="3200" dirty="0" smtClean="0">
                <a:solidFill>
                  <a:schemeClr val="tx1"/>
                </a:solidFill>
                <a:cs typeface="Arial" pitchFamily="34" charset="0"/>
              </a:rPr>
              <a:t> </a:t>
            </a:r>
            <a:r>
              <a:rPr lang="en-US" sz="32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 xmlns:p14="http://schemas.microsoft.com/office/powerpoint/2010/main" val="4202513555"/>
              </p:ext>
            </p:extLst>
          </p:nvPr>
        </p:nvGraphicFramePr>
        <p:xfrm>
          <a:off x="152401" y="1126426"/>
          <a:ext cx="8762999" cy="5198174"/>
        </p:xfrm>
        <a:graphic>
          <a:graphicData uri="http://schemas.openxmlformats.org/drawingml/2006/table">
            <a:tbl>
              <a:tblPr/>
              <a:tblGrid>
                <a:gridCol w="631566"/>
                <a:gridCol w="3263099"/>
                <a:gridCol w="1497949"/>
                <a:gridCol w="1647744"/>
                <a:gridCol w="1722641"/>
              </a:tblGrid>
              <a:tr h="533400">
                <a:tc>
                  <a:txBody>
                    <a:bodyPr/>
                    <a:lstStyle/>
                    <a:p>
                      <a:pPr algn="ctr" fontAlgn="ctr"/>
                      <a:r>
                        <a:rPr lang="en-US" sz="2200" b="1" i="0" u="none" strike="noStrike" dirty="0" smtClean="0">
                          <a:solidFill>
                            <a:srgbClr val="000000"/>
                          </a:solidFill>
                          <a:latin typeface="Calibri"/>
                        </a:rPr>
                        <a:t>Sl #</a:t>
                      </a:r>
                      <a:endParaRPr lang="en-US" sz="2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2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2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2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200" b="1" i="0" u="none" strike="noStrike" dirty="0" smtClean="0">
                          <a:solidFill>
                            <a:srgbClr val="000000"/>
                          </a:solidFill>
                          <a:latin typeface="Calibri"/>
                        </a:rPr>
                        <a:t>Year 3 (BDT)</a:t>
                      </a:r>
                      <a:endParaRPr lang="en-US" sz="22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80,000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cap="none" normalizeH="0" baseline="0" dirty="0" smtClean="0">
                          <a:ln>
                            <a:noFill/>
                          </a:ln>
                          <a:solidFill>
                            <a:schemeClr val="tx1"/>
                          </a:solidFill>
                          <a:effectLst/>
                          <a:latin typeface="Calibri" pitchFamily="34" charset="0"/>
                          <a:cs typeface="Calibri" pitchFamily="34" charset="0"/>
                        </a:rPr>
                        <a:t>90,096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1,08,096</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1,35,096</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6,504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6,504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6,504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64,600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latin typeface="Calibri" pitchFamily="34" charset="0"/>
                          <a:cs typeface="Calibri" pitchFamily="34" charset="0"/>
                        </a:rPr>
                        <a:t>1,47,200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1,76,600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1,79,200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2,88,800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80,000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7412">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a:t>
                      </a:r>
                      <a:r>
                        <a:rPr lang="en-US" sz="1800" b="1" i="0" u="none" strike="noStrike" dirty="0">
                          <a:solidFill>
                            <a:srgbClr val="000000"/>
                          </a:solidFill>
                          <a:latin typeface="Calibri"/>
                        </a:rPr>
                        <a:t>Ownership </a:t>
                      </a:r>
                      <a:r>
                        <a:rPr lang="en-US" sz="1800" b="1" i="0" u="none" strike="noStrike" dirty="0" smtClean="0">
                          <a:solidFill>
                            <a:srgbClr val="000000"/>
                          </a:solidFill>
                          <a:latin typeface="Calibri"/>
                        </a:rPr>
                        <a:t>Tr. 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1,12,000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32,000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32,000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64,600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1,47,200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2,56,800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 xmlns:p14="http://schemas.microsoft.com/office/powerpoint/2010/main" val="1930555798"/>
              </p:ext>
            </p:extLst>
          </p:nvPr>
        </p:nvGraphicFramePr>
        <p:xfrm>
          <a:off x="914400" y="1229836"/>
          <a:ext cx="6858000" cy="4866164"/>
        </p:xfrm>
        <a:graphic>
          <a:graphicData uri="http://schemas.openxmlformats.org/drawingml/2006/table">
            <a:tbl>
              <a:tblPr/>
              <a:tblGrid>
                <a:gridCol w="3521676"/>
                <a:gridCol w="3336324"/>
              </a:tblGrid>
              <a:tr h="2620317">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245847">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1"/>
            <a:ext cx="9144000" cy="11387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err="1">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smtClean="0">
                <a:solidFill>
                  <a:schemeClr val="tx1"/>
                </a:solidFill>
                <a:effectLst>
                  <a:outerShdw blurRad="38100" dist="38100" dir="2700000" algn="tl">
                    <a:srgbClr val="C0C0C0"/>
                  </a:outerShdw>
                </a:effectLst>
              </a:rPr>
              <a:t>Analysis</a:t>
            </a:r>
          </a:p>
          <a:p>
            <a:pPr algn="ctr">
              <a:defRPr/>
            </a:pPr>
            <a:endParaRPr lang="en-US" sz="3400" b="1" dirty="0">
              <a:solidFill>
                <a:schemeClr val="tx1"/>
              </a:solidFill>
              <a:effectLst>
                <a:outerShdw blurRad="38100" dist="38100" dir="2700000" algn="tl">
                  <a:srgbClr val="C0C0C0"/>
                </a:outerShdw>
              </a:effectLst>
            </a:endParaRPr>
          </a:p>
        </p:txBody>
      </p:sp>
    </p:spTree>
    <p:extLst>
      <p:ext uri="{BB962C8B-B14F-4D97-AF65-F5344CB8AC3E}">
        <p14:creationId xmlns="" xmlns:p14="http://schemas.microsoft.com/office/powerpoint/2010/main"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 xmlns:p14="http://schemas.microsoft.com/office/powerpoint/2010/main" val="2546619460"/>
              </p:ext>
            </p:extLst>
          </p:nvPr>
        </p:nvGraphicFramePr>
        <p:xfrm>
          <a:off x="112359" y="725664"/>
          <a:ext cx="8803041" cy="5723904"/>
        </p:xfrm>
        <a:graphic>
          <a:graphicData uri="http://schemas.openxmlformats.org/drawingml/2006/table">
            <a:tbl>
              <a:tblPr/>
              <a:tblGrid>
                <a:gridCol w="3657601"/>
                <a:gridCol w="268641"/>
                <a:gridCol w="4876799"/>
              </a:tblGrid>
              <a:tr h="423544">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Sahadat</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Hossain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5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Ramnagor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85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16-Jan-1989 ( 27 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85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85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02 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85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05 Brothers,      03 Sisters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1002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Samsun </a:t>
                      </a:r>
                      <a:r>
                        <a:rPr kumimoji="0" lang="en-US" sz="1600" b="0" i="0" u="none" strike="noStrike" cap="none" normalizeH="0" baseline="0" dirty="0" err="1" smtClean="0">
                          <a:ln>
                            <a:noFill/>
                          </a:ln>
                          <a:solidFill>
                            <a:schemeClr val="tx1"/>
                          </a:solidFill>
                          <a:effectLst/>
                          <a:latin typeface="Arial" pitchFamily="34" charset="0"/>
                          <a:cs typeface="Arial" pitchFamily="34" charset="0"/>
                        </a:rPr>
                        <a:t>Nahar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Abdul </a:t>
                      </a:r>
                      <a:r>
                        <a:rPr kumimoji="0" lang="en-US" sz="1600" b="0" i="0" u="none" strike="noStrike" cap="none" normalizeH="0" baseline="0" dirty="0" err="1" smtClean="0">
                          <a:ln>
                            <a:noFill/>
                          </a:ln>
                          <a:solidFill>
                            <a:schemeClr val="tx1"/>
                          </a:solidFill>
                          <a:effectLst/>
                          <a:latin typeface="Arial" pitchFamily="34" charset="0"/>
                          <a:cs typeface="Arial" pitchFamily="34" charset="0"/>
                        </a:rPr>
                        <a:t>Kashem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rgbClr val="FF0000"/>
                          </a:solidFill>
                          <a:effectLst/>
                          <a:latin typeface="Arial" pitchFamily="34" charset="0"/>
                          <a:cs typeface="Arial" pitchFamily="34" charset="0"/>
                        </a:rPr>
                        <a:t>Jirtoli</a:t>
                      </a:r>
                      <a:r>
                        <a:rPr kumimoji="0" lang="en-US" sz="1500" b="0" i="0" u="none" strike="noStrike" cap="none" normalizeH="0" baseline="0" dirty="0" smtClean="0">
                          <a:ln>
                            <a:noFill/>
                          </a:ln>
                          <a:solidFill>
                            <a:schemeClr val="tx1"/>
                          </a:solidFill>
                          <a:effectLst/>
                          <a:latin typeface="Arial"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500" b="0" i="0" u="none" strike="noStrike" cap="none" normalizeH="0" baseline="0" dirty="0" smtClean="0">
                          <a:ln>
                            <a:noFill/>
                          </a:ln>
                          <a:solidFill>
                            <a:schemeClr val="tx1"/>
                          </a:solidFill>
                          <a:effectLst/>
                          <a:latin typeface="Arial" pitchFamily="34" charset="0"/>
                          <a:cs typeface="Arial" pitchFamily="34" charset="0"/>
                        </a:rPr>
                        <a:t>, Centre :17/m Group no :04, Loanee no.: 2239/1, Member since: 2012 to  Still Now. First loan: 10,000/-, Existing loan: 20,000/-,  Outstanding: 10,710/-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885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Eight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24800" y="29177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410200" y="29718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197991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4800600" cy="6858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800600" y="0"/>
            <a:ext cx="4343400"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1407676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4724400" cy="68580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03713" y="3124200"/>
            <a:ext cx="31496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209800" y="304800"/>
            <a:ext cx="4648200" cy="155734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dirty="0">
                <a:latin typeface="Arial" charset="0"/>
              </a:rPr>
              <a:t>Presented </a:t>
            </a:r>
            <a:r>
              <a:rPr lang="en-US" sz="2800" b="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SB Internal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 </a:t>
            </a:r>
            <a:endParaRPr lang="en-US" sz="2800" b="1" dirty="0">
              <a:latin typeface="Arial" charset="0"/>
            </a:endParaRPr>
          </a:p>
        </p:txBody>
      </p:sp>
      <p:sp>
        <p:nvSpPr>
          <p:cNvPr id="4" name="Rectangle 3"/>
          <p:cNvSpPr/>
          <p:nvPr/>
        </p:nvSpPr>
        <p:spPr>
          <a:xfrm>
            <a:off x="76200" y="5029200"/>
            <a:ext cx="3124200" cy="169277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sz="2100" dirty="0" smtClean="0">
                <a:cs typeface="Times New Roman" pitchFamily="18" charset="0"/>
              </a:rPr>
              <a:t>Grameen Trust</a:t>
            </a:r>
          </a:p>
          <a:p>
            <a:r>
              <a:rPr lang="en-US" sz="2100" dirty="0" smtClean="0">
                <a:cs typeface="Times New Roman" pitchFamily="18" charset="0"/>
              </a:rPr>
              <a:t>Phone No : 9017038</a:t>
            </a:r>
          </a:p>
          <a:p>
            <a:r>
              <a:rPr lang="en-US" sz="2100" dirty="0" smtClean="0">
                <a:cs typeface="Arial" pitchFamily="34" charset="0"/>
              </a:rPr>
              <a:t>Md. </a:t>
            </a:r>
            <a:r>
              <a:rPr lang="en-US" sz="2100" dirty="0" err="1" smtClean="0">
                <a:cs typeface="Arial" pitchFamily="34" charset="0"/>
              </a:rPr>
              <a:t>Sahadat</a:t>
            </a:r>
            <a:r>
              <a:rPr lang="en-US" sz="2100" dirty="0" smtClean="0">
                <a:cs typeface="Arial" pitchFamily="34" charset="0"/>
              </a:rPr>
              <a:t> </a:t>
            </a:r>
            <a:r>
              <a:rPr lang="en-US" sz="2100" dirty="0" err="1" smtClean="0">
                <a:cs typeface="Arial" pitchFamily="34" charset="0"/>
              </a:rPr>
              <a:t>Hossain</a:t>
            </a:r>
            <a:endParaRPr lang="en-US" sz="2100" dirty="0" smtClean="0">
              <a:cs typeface="Times New Roman" pitchFamily="18" charset="0"/>
            </a:endParaRPr>
          </a:p>
          <a:p>
            <a:r>
              <a:rPr lang="en-US" sz="2100" dirty="0" smtClean="0">
                <a:cs typeface="Times New Roman" pitchFamily="18" charset="0"/>
              </a:rPr>
              <a:t>Cell No: </a:t>
            </a:r>
            <a:r>
              <a:rPr lang="en-US" sz="2100" dirty="0" smtClean="0">
                <a:solidFill>
                  <a:schemeClr val="tx1"/>
                </a:solidFill>
                <a:cs typeface="Arial" pitchFamily="34" charset="0"/>
              </a:rPr>
              <a:t>+8801836-360054</a:t>
            </a:r>
            <a:endParaRPr lang="en-US" sz="2100" dirty="0">
              <a:cs typeface="Times New Roman" pitchFamily="18" charset="0"/>
            </a:endParaRPr>
          </a:p>
        </p:txBody>
      </p:sp>
    </p:spTree>
    <p:extLst>
      <p:ext uri="{BB962C8B-B14F-4D97-AF65-F5344CB8AC3E}">
        <p14:creationId xmlns="" xmlns:p14="http://schemas.microsoft.com/office/powerpoint/2010/main"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 xmlns:p14="http://schemas.microsoft.com/office/powerpoint/2010/main" val="772839308"/>
              </p:ext>
            </p:extLst>
          </p:nvPr>
        </p:nvGraphicFramePr>
        <p:xfrm>
          <a:off x="228600" y="838200"/>
          <a:ext cx="8686800" cy="5562600"/>
        </p:xfrm>
        <a:graphic>
          <a:graphicData uri="http://schemas.openxmlformats.org/drawingml/2006/table">
            <a:tbl>
              <a:tblPr/>
              <a:tblGrid>
                <a:gridCol w="3107972"/>
                <a:gridCol w="244828"/>
                <a:gridCol w="5334000"/>
              </a:tblGrid>
              <a:tr h="11551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 Cloth Store </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7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50,000/=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056">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252/2016-2017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70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06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01syears.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8706">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8706">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212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+8801836-360054 (</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945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676400"/>
            <a:ext cx="7696200" cy="3600986"/>
          </a:xfrm>
          <a:prstGeom prst="rect">
            <a:avLst/>
          </a:prstGeom>
        </p:spPr>
        <p:txBody>
          <a:bodyPr wrap="square">
            <a:spAutoFit/>
          </a:bodyPr>
          <a:lstStyle/>
          <a:p>
            <a:pPr algn="just"/>
            <a:r>
              <a:rPr lang="en-US" sz="2800" dirty="0" smtClean="0"/>
              <a:t>NU’s mother has been a member of Grameen Bank since 2012 to till now (4 years). At first she took a loan of Taka 10,000/- from Grameen Bank. NU’s father used GB loan in his business and repaired their own houses from his income. NU also built their own houses from the income of GB loan. They bought some land also. NU’s mother gradually improved their life standard by using GB loan. </a:t>
            </a:r>
            <a:endParaRPr lang="en-US" sz="2800" dirty="0">
              <a:solidFill>
                <a:srgbClr val="FF0000"/>
              </a:solidFill>
            </a:endParaRPr>
          </a:p>
        </p:txBody>
      </p:sp>
    </p:spTree>
    <p:extLst>
      <p:ext uri="{BB962C8B-B14F-4D97-AF65-F5344CB8AC3E}">
        <p14:creationId xmlns="" xmlns:p14="http://schemas.microsoft.com/office/powerpoint/2010/main"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4800" dirty="0">
              <a:solidFill>
                <a:schemeClr val="tx1"/>
              </a:solidFill>
            </a:endParaRPr>
          </a:p>
        </p:txBody>
      </p:sp>
      <p:graphicFrame>
        <p:nvGraphicFramePr>
          <p:cNvPr id="4" name="Group 25"/>
          <p:cNvGraphicFramePr>
            <a:graphicFrameLocks/>
          </p:cNvGraphicFramePr>
          <p:nvPr>
            <p:extLst>
              <p:ext uri="{D42A27DB-BD31-4B8C-83A1-F6EECF244321}">
                <p14:modId xmlns="" xmlns:p14="http://schemas.microsoft.com/office/powerpoint/2010/main" val="1002269467"/>
              </p:ext>
            </p:extLst>
          </p:nvPr>
        </p:nvGraphicFramePr>
        <p:xfrm>
          <a:off x="152400" y="990600"/>
          <a:ext cx="8763000" cy="5392321"/>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Al  Arafat Fashion.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637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Bangla</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Bazar</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8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4,80,000/-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BDT 4,00,000 (from existing business)        83%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80,000/-(as equity)    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25%</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25%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
            <a:ext cx="9144000" cy="7619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4" name="Group 38"/>
          <p:cNvGraphicFramePr>
            <a:graphicFrameLocks noGrp="1"/>
          </p:cNvGraphicFramePr>
          <p:nvPr>
            <p:extLst>
              <p:ext uri="{D42A27DB-BD31-4B8C-83A1-F6EECF244321}">
                <p14:modId xmlns="" xmlns:p14="http://schemas.microsoft.com/office/powerpoint/2010/main" val="504786738"/>
              </p:ext>
            </p:extLst>
          </p:nvPr>
        </p:nvGraphicFramePr>
        <p:xfrm>
          <a:off x="152399" y="838200"/>
          <a:ext cx="8839201" cy="5591452"/>
        </p:xfrm>
        <a:graphic>
          <a:graphicData uri="http://schemas.openxmlformats.org/drawingml/2006/table">
            <a:tbl>
              <a:tblPr/>
              <a:tblGrid>
                <a:gridCol w="3648852"/>
                <a:gridCol w="1989949"/>
                <a:gridCol w="1894366"/>
                <a:gridCol w="1306034"/>
              </a:tblGrid>
              <a:tr h="59157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Particulars</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Existing Business (BDT)</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Proposed (BDT)</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(BDT)</a:t>
                      </a:r>
                      <a:endParaRPr kumimoji="0" lang="en-US" sz="2000" b="1"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3802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Narrow" pitchFamily="34" charset="0"/>
                          <a:cs typeface="Times New Roman" pitchFamily="18" charset="0"/>
                        </a:rPr>
                        <a:t>Investments in different categories:</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90490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sng" strike="noStrike" cap="none" normalizeH="0" baseline="0" dirty="0" smtClean="0">
                          <a:ln>
                            <a:noFill/>
                          </a:ln>
                          <a:solidFill>
                            <a:schemeClr val="tx1"/>
                          </a:solidFill>
                          <a:effectLst/>
                          <a:latin typeface="Arial Narrow" pitchFamily="34" charset="0"/>
                          <a:cs typeface="Times New Roman" pitchFamily="18" charset="0"/>
                        </a:rPr>
                        <a:t>Present Stock Items:</a:t>
                      </a:r>
                      <a:r>
                        <a:rPr lang="en-US" sz="1800" b="0" i="0" u="none" strike="noStrike" baseline="0" dirty="0" smtClean="0">
                          <a:solidFill>
                            <a:srgbClr val="000000"/>
                          </a:solidFill>
                          <a:latin typeface="+mn-lt"/>
                        </a:rPr>
                        <a:t/>
                      </a:r>
                      <a:br>
                        <a:rPr lang="en-US" sz="1800" b="0" i="0" u="none" strike="noStrike" baseline="0" dirty="0" smtClean="0">
                          <a:solidFill>
                            <a:srgbClr val="000000"/>
                          </a:solidFill>
                          <a:latin typeface="+mn-lt"/>
                        </a:rPr>
                      </a:br>
                      <a:r>
                        <a:rPr lang="en-US" sz="1600" b="0" i="0" u="none" strike="noStrike" baseline="0" dirty="0" smtClean="0">
                          <a:solidFill>
                            <a:srgbClr val="000000"/>
                          </a:solidFill>
                          <a:latin typeface="+mn-lt"/>
                        </a:rPr>
                        <a:t>Advance-                                          2,50,000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rgbClr val="000000"/>
                          </a:solidFill>
                          <a:effectLst/>
                          <a:latin typeface="+mn-lt"/>
                          <a:cs typeface="Arial" pitchFamily="34" charset="0"/>
                        </a:rPr>
                        <a:t>Others Item                                      90,000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Decoration                                          50,000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Materials                              10,000</a:t>
                      </a:r>
                      <a:r>
                        <a:rPr lang="en-US" sz="1600" b="0" i="0" u="none" strike="noStrike" baseline="0" dirty="0" smtClean="0">
                          <a:solidFill>
                            <a:srgbClr val="00B050"/>
                          </a:solidFill>
                          <a:latin typeface="+mn-lt"/>
                        </a:rPr>
                        <a:t>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lang="en-US" sz="1600" b="0" i="0" u="none" strike="noStrike" baseline="0" dirty="0" smtClean="0">
                          <a:solidFill>
                            <a:srgbClr val="00B050"/>
                          </a:solidFill>
                          <a:latin typeface="+mn-lt"/>
                        </a:rPr>
                        <a:t> (Details attached in Next slide)</a:t>
                      </a:r>
                      <a:r>
                        <a:rPr kumimoji="0" lang="en-US" sz="1600" b="0" i="0" u="none" strike="noStrike" cap="none" normalizeH="0" baseline="0" dirty="0" smtClean="0">
                          <a:ln>
                            <a:noFill/>
                          </a:ln>
                          <a:solidFill>
                            <a:schemeClr val="tx1"/>
                          </a:solidFill>
                          <a:effectLst/>
                          <a:latin typeface="Arial Narrow" pitchFamily="34" charset="0"/>
                          <a:cs typeface="Times New Roman" pitchFamily="18" charset="0"/>
                        </a:rPr>
                        <a:t>   </a:t>
                      </a:r>
                      <a:endParaRPr lang="en-US" sz="1600" b="0" i="0" u="none" strike="noStrike" baseline="0" dirty="0" smtClean="0">
                        <a:solidFill>
                          <a:srgbClr val="000000"/>
                        </a:solidFill>
                        <a:latin typeface="+mn-lt"/>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4,00,000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rPr>
                        <a:t>4,00,000</a:t>
                      </a: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93124">
                <a:tc>
                  <a:txBody>
                    <a:bodyPr/>
                    <a:lstStyle/>
                    <a:p>
                      <a:pPr algn="l" fontAlgn="b"/>
                      <a:r>
                        <a:rPr kumimoji="0" lang="en-US" sz="1800" b="1" i="0" u="sng" strike="noStrike" cap="none" normalizeH="0" baseline="0" dirty="0" smtClean="0">
                          <a:ln>
                            <a:noFill/>
                          </a:ln>
                          <a:solidFill>
                            <a:schemeClr val="tx1"/>
                          </a:solidFill>
                          <a:effectLst/>
                          <a:latin typeface="Arial" charset="0"/>
                        </a:rPr>
                        <a:t>Proposed items:</a:t>
                      </a:r>
                    </a:p>
                    <a:p>
                      <a:pPr algn="l" fontAlgn="b"/>
                      <a:r>
                        <a:rPr kumimoji="0" lang="en-US" sz="1800" b="0" i="0" u="none" strike="noStrike" cap="none" normalizeH="0" baseline="0" dirty="0" smtClean="0">
                          <a:ln>
                            <a:noFill/>
                          </a:ln>
                          <a:solidFill>
                            <a:schemeClr val="tx1"/>
                          </a:solidFill>
                          <a:effectLst/>
                          <a:latin typeface="Arial Narrow" pitchFamily="34" charset="0"/>
                        </a:rPr>
                        <a:t>Others Item                                 80,000</a:t>
                      </a:r>
                    </a:p>
                    <a:p>
                      <a:pPr marL="0" marR="0" indent="0" algn="l" defTabSz="914400" rtl="0" eaLnBrk="1" fontAlgn="b" latinLnBrk="0" hangingPunct="1">
                        <a:lnSpc>
                          <a:spcPct val="100000"/>
                        </a:lnSpc>
                        <a:spcBef>
                          <a:spcPts val="0"/>
                        </a:spcBef>
                        <a:spcAft>
                          <a:spcPts val="0"/>
                        </a:spcAft>
                        <a:buClrTx/>
                        <a:buSzTx/>
                        <a:buFontTx/>
                        <a:buNone/>
                        <a:tabLst/>
                        <a:defRPr/>
                      </a:pPr>
                      <a:endParaRPr lang="en-US" sz="1800" b="0" i="0" u="none" strike="noStrike" baseline="0" dirty="0" smtClean="0">
                        <a:solidFill>
                          <a:srgbClr val="00B050"/>
                        </a:solidFill>
                        <a:latin typeface="+mn-lt"/>
                      </a:endParaRPr>
                    </a:p>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baseline="0" dirty="0" smtClean="0">
                          <a:solidFill>
                            <a:srgbClr val="00B050"/>
                          </a:solidFill>
                          <a:latin typeface="+mn-lt"/>
                        </a:rPr>
                        <a:t>(Details attached in Next slide)</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800" b="1" i="0" u="none" strike="noStrike" cap="none" normalizeH="0" baseline="0" dirty="0" smtClean="0">
                          <a:ln>
                            <a:noFill/>
                          </a:ln>
                          <a:solidFill>
                            <a:schemeClr val="tx1"/>
                          </a:solidFill>
                          <a:effectLst/>
                          <a:latin typeface="Arial" charset="0"/>
                        </a:rPr>
                        <a:t>80,000</a:t>
                      </a: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3719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 Capital</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4,00,000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4,80,000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7" name="Group 267"/>
          <p:cNvGraphicFramePr>
            <a:graphicFrameLocks noGrp="1"/>
          </p:cNvGraphicFramePr>
          <p:nvPr>
            <p:extLst>
              <p:ext uri="{D42A27DB-BD31-4B8C-83A1-F6EECF244321}">
                <p14:modId xmlns:p14="http://schemas.microsoft.com/office/powerpoint/2010/main" xmlns="" val="4167280604"/>
              </p:ext>
            </p:extLst>
          </p:nvPr>
        </p:nvGraphicFramePr>
        <p:xfrm>
          <a:off x="228600" y="914400"/>
          <a:ext cx="4343402" cy="5393904"/>
        </p:xfrm>
        <a:graphic>
          <a:graphicData uri="http://schemas.openxmlformats.org/drawingml/2006/table">
            <a:tbl>
              <a:tblPr/>
              <a:tblGrid>
                <a:gridCol w="1905000"/>
                <a:gridCol w="990600"/>
                <a:gridCol w="1447802"/>
              </a:tblGrid>
              <a:tr h="558202">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58479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Unit (Quantity)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0957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2,50,000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lang="en-US" sz="1800" b="0" i="0" u="none" strike="noStrike" baseline="0" dirty="0" smtClean="0">
                          <a:solidFill>
                            <a:srgbClr val="000000"/>
                          </a:solidFill>
                          <a:latin typeface="+mn-lt"/>
                        </a:rPr>
                        <a:t>Electric Item </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Sari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3155">
                <a:tc>
                  <a:txBody>
                    <a:bodyPr/>
                    <a:lstStyle/>
                    <a:p>
                      <a:r>
                        <a:rPr lang="en-US" sz="1800" b="0" i="0" u="none" strike="noStrike" baseline="0" dirty="0" smtClean="0">
                          <a:solidFill>
                            <a:srgbClr val="000000"/>
                          </a:solidFill>
                          <a:latin typeface="+mn-lt"/>
                        </a:rPr>
                        <a:t>Formal Shirt </a:t>
                      </a:r>
                      <a:endParaRPr lang="en-US" sz="1800" dirty="0">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0524">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Decoration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50,000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5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800" b="0" i="0" u="none" strike="noStrike" baseline="0" dirty="0" smtClean="0">
                          <a:solidFill>
                            <a:srgbClr val="000000"/>
                          </a:solidFill>
                          <a:latin typeface="+mn-lt"/>
                        </a:rPr>
                        <a:t>T-Shirt </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5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800" b="0" i="0" u="none" strike="noStrike" baseline="0" dirty="0" smtClean="0">
                          <a:solidFill>
                            <a:srgbClr val="000000"/>
                          </a:solidFill>
                          <a:latin typeface="+mn-lt"/>
                        </a:rPr>
                        <a:t>Gabardine Pant </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13,000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5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lang="en-US" sz="1800" b="0" i="0" u="none" strike="noStrike" baseline="0" dirty="0" smtClean="0">
                          <a:solidFill>
                            <a:srgbClr val="000000"/>
                          </a:solidFill>
                          <a:latin typeface="+mn-lt"/>
                        </a:rPr>
                        <a:t>Jeans Pant </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576">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800" b="0" i="0" u="none" strike="noStrike" baseline="0" dirty="0" smtClean="0">
                          <a:solidFill>
                            <a:srgbClr val="000000"/>
                          </a:solidFill>
                          <a:latin typeface="+mn-lt"/>
                        </a:rPr>
                        <a:t>Collar T- Shirt </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202">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charset="0"/>
                          <a:cs typeface="Times New Roman" pitchFamily="18" charset="0"/>
                        </a:rPr>
                        <a:t>Total Present Stock</a:t>
                      </a: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charset="0"/>
                          <a:cs typeface="Times New Roman" pitchFamily="18" charset="0"/>
                        </a:rPr>
                        <a:t>4,00,000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8" name="Group 496"/>
          <p:cNvGraphicFramePr>
            <a:graphicFrameLocks noGrp="1"/>
          </p:cNvGraphicFramePr>
          <p:nvPr>
            <p:extLst>
              <p:ext uri="{D42A27DB-BD31-4B8C-83A1-F6EECF244321}">
                <p14:modId xmlns:p14="http://schemas.microsoft.com/office/powerpoint/2010/main" xmlns="" val="2112986094"/>
              </p:ext>
            </p:extLst>
          </p:nvPr>
        </p:nvGraphicFramePr>
        <p:xfrm>
          <a:off x="4724400" y="1066800"/>
          <a:ext cx="4259262" cy="3414445"/>
        </p:xfrm>
        <a:graphic>
          <a:graphicData uri="http://schemas.openxmlformats.org/drawingml/2006/table">
            <a:tbl>
              <a:tblPr/>
              <a:tblGrid>
                <a:gridCol w="2286000"/>
                <a:gridCol w="762000"/>
                <a:gridCol w="1211262"/>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24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4778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Sari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25,000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lang="en-US" sz="1600" b="0" i="0" u="none" strike="noStrike" baseline="0" dirty="0" smtClean="0">
                          <a:solidFill>
                            <a:srgbClr val="000000"/>
                          </a:solidFill>
                          <a:latin typeface="+mn-lt"/>
                        </a:rPr>
                        <a:t>Formal Shirt </a:t>
                      </a:r>
                      <a:endParaRPr kumimoji="0" lang="en-US" sz="16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lang="en-US" sz="1600" b="0" i="0" u="none" strike="noStrike" baseline="0" dirty="0" smtClean="0">
                          <a:solidFill>
                            <a:srgbClr val="000000"/>
                          </a:solidFill>
                          <a:latin typeface="+mn-lt"/>
                        </a:rPr>
                        <a:t>T-Shirt </a:t>
                      </a:r>
                      <a:endParaRPr kumimoji="0" lang="en-US" sz="16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lang="en-US" sz="1600" b="0" i="0" u="none" strike="noStrike" baseline="0" dirty="0" smtClean="0">
                          <a:solidFill>
                            <a:srgbClr val="000000"/>
                          </a:solidFill>
                          <a:latin typeface="+mn-lt"/>
                        </a:rPr>
                        <a:t>Jeans Pant </a:t>
                      </a:r>
                      <a:endParaRPr kumimoji="0" lang="en-US" sz="16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1600" b="0" i="0" u="none" strike="noStrike" baseline="0" dirty="0" smtClean="0">
                          <a:solidFill>
                            <a:srgbClr val="000000"/>
                          </a:solidFill>
                          <a:latin typeface="+mn-lt"/>
                        </a:rPr>
                        <a:t>Gabardine Pant </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882446579"/>
              </p:ext>
            </p:extLst>
          </p:nvPr>
        </p:nvGraphicFramePr>
        <p:xfrm>
          <a:off x="228600" y="914400"/>
          <a:ext cx="8610599" cy="5928976"/>
        </p:xfrm>
        <a:graphic>
          <a:graphicData uri="http://schemas.openxmlformats.org/drawingml/2006/table">
            <a:tbl>
              <a:tblPr/>
              <a:tblGrid>
                <a:gridCol w="4421659"/>
                <a:gridCol w="1241168"/>
                <a:gridCol w="1125241"/>
                <a:gridCol w="1822531"/>
              </a:tblGrid>
              <a:tr h="206048">
                <a:tc rowSpan="2">
                  <a:txBody>
                    <a:bodyPr/>
                    <a:lstStyle/>
                    <a:p>
                      <a:pPr algn="ctr" fontAlgn="ctr"/>
                      <a:r>
                        <a:rPr lang="en-US" sz="20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8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18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800" b="0" i="0" u="none" strike="noStrike" dirty="0" smtClean="0">
                          <a:solidFill>
                            <a:srgbClr val="000000"/>
                          </a:solidFill>
                          <a:latin typeface="+mn-lt"/>
                        </a:rPr>
                        <a:t> Sales  (A)</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3,000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smtClean="0">
                          <a:solidFill>
                            <a:srgbClr val="000000"/>
                          </a:solidFill>
                          <a:latin typeface="Calibri"/>
                        </a:rPr>
                        <a:t>90,000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10,80,000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Cost</a:t>
                      </a:r>
                      <a:r>
                        <a:rPr lang="en-US" sz="1800" b="0" i="1" u="none" strike="noStrike" baseline="0" dirty="0" smtClean="0">
                          <a:solidFill>
                            <a:srgbClr val="000000"/>
                          </a:solidFill>
                          <a:latin typeface="+mn-lt"/>
                        </a:rPr>
                        <a:t> of  sales (B)</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2,250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67,500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8,10,000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 Gross Profit</a:t>
                      </a:r>
                      <a:r>
                        <a:rPr lang="en-US" sz="1800" b="0" i="0" u="none" strike="noStrike" dirty="0" smtClean="0">
                          <a:solidFill>
                            <a:srgbClr val="000000"/>
                          </a:solidFill>
                          <a:latin typeface="+mn-lt"/>
                        </a:rPr>
                        <a:t>   (C) [C=(A-B)]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750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22,500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2,70,000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Operating</a:t>
                      </a:r>
                      <a:r>
                        <a:rPr lang="en-US" sz="1800" b="0" i="1" u="none" strike="noStrike" baseline="0" dirty="0" smtClean="0">
                          <a:solidFill>
                            <a:srgbClr val="000000"/>
                          </a:solidFill>
                          <a:latin typeface="+mn-lt"/>
                        </a:rPr>
                        <a:t> Costs</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500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6,000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Generator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600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7,200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5,000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60,000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100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1,200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0280">
                <a:tc>
                  <a:txBody>
                    <a:bodyPr/>
                    <a:lstStyle/>
                    <a:p>
                      <a:pPr algn="l" fontAlgn="b"/>
                      <a:r>
                        <a:rPr lang="en-US" sz="1800" b="0" i="0" u="none" strike="noStrike" baseline="0" dirty="0" smtClean="0">
                          <a:solidFill>
                            <a:srgbClr val="000000"/>
                          </a:solidFill>
                          <a:latin typeface="+mn-lt"/>
                        </a:rPr>
                        <a:t>Mobile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500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6,000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Present salary/Drawings- </a:t>
                      </a:r>
                      <a:r>
                        <a:rPr lang="en-US" sz="1800" b="0" i="0" u="none" strike="noStrike" dirty="0">
                          <a:solidFill>
                            <a:srgbClr val="000000"/>
                          </a:solidFill>
                          <a:latin typeface="+mn-lt"/>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7,000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84,000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Present salary/Drawings- staff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3,000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36,000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Conveyance or Transport</a:t>
                      </a:r>
                      <a:r>
                        <a:rPr lang="en-US" sz="1800" b="0" i="0" u="none" strike="noStrike" dirty="0">
                          <a:solidFill>
                            <a:srgbClr val="000000"/>
                          </a:solidFill>
                          <a:latin typeface="+mn-lt"/>
                        </a:rPr>
                        <a:t>]</a:t>
                      </a:r>
                      <a:endParaRPr lang="en-US" sz="18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1,000</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12,000</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Others (fees, Entertainment, TL renew)</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dirty="0" smtClean="0"/>
                        <a:t>500</a:t>
                      </a:r>
                      <a:endParaRPr lang="en-US" sz="190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dirty="0" smtClean="0"/>
                        <a:t>6,000</a:t>
                      </a:r>
                      <a:endParaRPr lang="en-US" sz="190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Non Cash Item:</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04672">
                <a:tc>
                  <a:txBody>
                    <a:bodyPr/>
                    <a:lstStyle/>
                    <a:p>
                      <a:pPr algn="l" fontAlgn="b"/>
                      <a:r>
                        <a:rPr lang="en-US" sz="1800" b="0" i="0" u="none" strike="noStrike" dirty="0">
                          <a:solidFill>
                            <a:srgbClr val="000000"/>
                          </a:solidFill>
                          <a:latin typeface="+mn-lt"/>
                        </a:rPr>
                        <a:t>Depreciation </a:t>
                      </a:r>
                      <a:r>
                        <a:rPr lang="en-US" sz="1800" b="0" i="0" u="none" strike="noStrike" dirty="0" smtClean="0">
                          <a:solidFill>
                            <a:srgbClr val="000000"/>
                          </a:solidFill>
                          <a:latin typeface="+mn-lt"/>
                        </a:rPr>
                        <a:t>Expenses (50,000*10%+10,000*15%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542</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900" b="0" i="0" u="none" strike="noStrike" dirty="0" smtClean="0">
                          <a:solidFill>
                            <a:srgbClr val="000000"/>
                          </a:solidFill>
                          <a:latin typeface="Calibri"/>
                        </a:rPr>
                        <a:t>6,504</a:t>
                      </a:r>
                      <a:endParaRPr lang="en-US" sz="19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smtClean="0">
                          <a:solidFill>
                            <a:srgbClr val="000000"/>
                          </a:solidFill>
                          <a:latin typeface="+mn-lt"/>
                        </a:rPr>
                        <a:t>Total Operating Cost (F)</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18,742</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0" dirty="0" smtClean="0"/>
                        <a:t>2,24,904</a:t>
                      </a:r>
                      <a:endParaRPr lang="en-US" sz="19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1" i="0" u="none" strike="noStrike" dirty="0" smtClean="0">
                          <a:solidFill>
                            <a:srgbClr val="000000"/>
                          </a:solidFill>
                          <a:latin typeface="+mn-lt"/>
                        </a:rPr>
                        <a:t>Net Profit (E-F):</a:t>
                      </a:r>
                      <a:endParaRPr lang="en-US" sz="1800" b="1"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19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900" b="1" dirty="0" smtClean="0"/>
                        <a:t>3,758</a:t>
                      </a:r>
                      <a:endParaRPr lang="en-US" sz="19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900" b="1" dirty="0" smtClean="0"/>
                        <a:t>45,096</a:t>
                      </a:r>
                      <a:endParaRPr lang="en-US" sz="19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 xmlns:p14="http://schemas.microsoft.com/office/powerpoint/2010/main" val="4136200087"/>
              </p:ext>
            </p:extLst>
          </p:nvPr>
        </p:nvGraphicFramePr>
        <p:xfrm>
          <a:off x="76201" y="914400"/>
          <a:ext cx="8991599" cy="5839429"/>
        </p:xfrm>
        <a:graphic>
          <a:graphicData uri="http://schemas.openxmlformats.org/drawingml/2006/table">
            <a:tbl>
              <a:tblPr/>
              <a:tblGrid>
                <a:gridCol w="2114798"/>
                <a:gridCol w="628900"/>
                <a:gridCol w="799976"/>
                <a:gridCol w="875925"/>
                <a:gridCol w="552949"/>
                <a:gridCol w="742950"/>
                <a:gridCol w="913901"/>
                <a:gridCol w="686051"/>
                <a:gridCol w="799976"/>
                <a:gridCol w="876173"/>
              </a:tblGrid>
              <a:tr h="220992">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Year 3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85533">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Yearly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6623">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3,500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1,05,000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12,60,000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3,700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1,11,000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13,32,000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1,20,000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14,40,000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6998">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dirty="0" smtClean="0">
                          <a:latin typeface="+mn-lt"/>
                        </a:rPr>
                        <a:t>2,625</a:t>
                      </a:r>
                      <a:endParaRPr lang="en-US" sz="16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dirty="0" smtClean="0">
                          <a:latin typeface="+mn-lt"/>
                        </a:rPr>
                        <a:t>78,750</a:t>
                      </a:r>
                      <a:endParaRPr lang="en-US" sz="16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dirty="0" smtClean="0">
                          <a:latin typeface="+mn-lt"/>
                        </a:rPr>
                        <a:t>9,45,000</a:t>
                      </a:r>
                      <a:endParaRPr lang="en-US" sz="16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2,775</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83,250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9,99,000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90,000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10,80,000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6623">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875</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26,250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3,15,000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925</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27,750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3,33,000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1,000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dirty="0" smtClean="0"/>
                        <a:t>30,000</a:t>
                      </a:r>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dirty="0" smtClean="0"/>
                        <a:t>3,60,000</a:t>
                      </a:r>
                      <a:endParaRPr lang="en-US"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09671">
                <a:tc>
                  <a:txBody>
                    <a:bodyPr/>
                    <a:lstStyle/>
                    <a:p>
                      <a:pPr algn="l" fontAlgn="b"/>
                      <a:r>
                        <a:rPr lang="en-US" sz="1300" b="0" i="1" u="none" strike="noStrike" dirty="0">
                          <a:solidFill>
                            <a:srgbClr val="000000"/>
                          </a:solidFill>
                          <a:latin typeface="Calibri"/>
                        </a:rPr>
                        <a:t>Less: </a:t>
                      </a:r>
                      <a:r>
                        <a:rPr lang="en-US" sz="1300" b="0" i="1" u="none" strike="noStrike" dirty="0" smtClean="0">
                          <a:solidFill>
                            <a:srgbClr val="000000"/>
                          </a:solidFill>
                          <a:latin typeface="Calibri"/>
                        </a:rPr>
                        <a:t>Operating</a:t>
                      </a:r>
                      <a:r>
                        <a:rPr lang="en-US" sz="1300" b="0" i="1" u="none" strike="noStrike" baseline="0" dirty="0" smtClean="0">
                          <a:solidFill>
                            <a:srgbClr val="000000"/>
                          </a:solidFill>
                          <a:latin typeface="Calibri"/>
                        </a:rPr>
                        <a:t> Costs</a:t>
                      </a:r>
                      <a:endParaRPr lang="en-US" sz="13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2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2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dirty="0">
                          <a:solidFill>
                            <a:srgbClr val="000000"/>
                          </a:solidFill>
                          <a:latin typeface="Calibri"/>
                        </a:rPr>
                        <a:t>Electricity </a:t>
                      </a:r>
                      <a:r>
                        <a:rPr lang="en-US" sz="1300" b="0" i="0" u="none" strike="noStrike" dirty="0" smtClean="0">
                          <a:solidFill>
                            <a:srgbClr val="000000"/>
                          </a:solidFill>
                          <a:latin typeface="Calibri"/>
                        </a:rPr>
                        <a:t>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dirty="0" smtClean="0">
                          <a:solidFill>
                            <a:srgbClr val="000000"/>
                          </a:solidFill>
                          <a:latin typeface="Calibri"/>
                        </a:rPr>
                        <a:t>Generator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7,200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7,200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7,200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baseline="0" dirty="0" smtClean="0">
                          <a:solidFill>
                            <a:srgbClr val="000000"/>
                          </a:solidFill>
                          <a:latin typeface="+mn-lt"/>
                        </a:rPr>
                        <a:t>Mobile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algn="l" fontAlgn="b"/>
                      <a:r>
                        <a:rPr lang="en-US" sz="1300" b="0" i="0" u="none" strike="noStrike" dirty="0" smtClean="0">
                          <a:solidFill>
                            <a:srgbClr val="000000"/>
                          </a:solidFill>
                          <a:latin typeface="Calibri"/>
                        </a:rPr>
                        <a:t>Present salary/Drawings- </a:t>
                      </a:r>
                      <a:r>
                        <a:rPr lang="en-US" sz="13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7,000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84,000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7,000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84,000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7,000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84,000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918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Present salary/Drawings- staff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3,000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36,000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3,000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36,000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3,000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36,000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7508">
                <a:tc>
                  <a:txBody>
                    <a:bodyPr/>
                    <a:lstStyle/>
                    <a:p>
                      <a:pPr algn="l" fontAlgn="b"/>
                      <a:r>
                        <a:rPr lang="en-US" sz="1300" b="0" i="0" u="none" strike="noStrike" dirty="0" smtClean="0">
                          <a:solidFill>
                            <a:srgbClr val="000000"/>
                          </a:solidFill>
                          <a:latin typeface="Calibri"/>
                        </a:rPr>
                        <a:t>Conveyance or Transport</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12,000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93607">
                <a:tc>
                  <a:txBody>
                    <a:bodyPr/>
                    <a:lstStyle/>
                    <a:p>
                      <a:pPr algn="l" fontAlgn="b"/>
                      <a:r>
                        <a:rPr lang="en-US" sz="1300" b="0" i="0" u="none" strike="noStrike" dirty="0" smtClean="0">
                          <a:solidFill>
                            <a:srgbClr val="000000"/>
                          </a:solidFill>
                          <a:latin typeface="Calibri"/>
                        </a:rPr>
                        <a:t>Others (fees, Entertainment, TL renew)</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500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6,000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500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6,000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500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dirty="0" smtClean="0"/>
                        <a:t>6,000</a:t>
                      </a:r>
                      <a:endParaRPr lang="en-US"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750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750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6,504</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6,504</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542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Calibri"/>
                        </a:rPr>
                        <a:t>6,504</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750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18,742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2,24,904</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18,742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2,24,904</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18,742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t>2,24,904</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06938">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7,508</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90,096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dirty="0" smtClean="0">
                          <a:latin typeface="+mn-lt"/>
                          <a:cs typeface="Arial" pitchFamily="34" charset="0"/>
                        </a:rPr>
                        <a:t>9,008</a:t>
                      </a:r>
                      <a:endParaRPr lang="en-US" sz="1600" dirty="0">
                        <a:latin typeface="+mn-lt"/>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Arial" pitchFamily="34" charset="0"/>
                        </a:rPr>
                        <a:t>1,08,096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600" dirty="0" smtClean="0">
                          <a:latin typeface="+mn-lt"/>
                          <a:cs typeface="Arial" pitchFamily="34" charset="0"/>
                        </a:rPr>
                        <a:t>11,258</a:t>
                      </a:r>
                      <a:endParaRPr lang="en-US" sz="1600" dirty="0">
                        <a:latin typeface="+mn-lt"/>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cs typeface="Arial" pitchFamily="34" charset="0"/>
                        </a:rPr>
                        <a:t>1,35,096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6623">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6623">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58,096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76,096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1,03,096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9321</TotalTime>
  <Words>1146</Words>
  <Application>Microsoft Office PowerPoint</Application>
  <PresentationFormat>On-screen Show (4:3)</PresentationFormat>
  <Paragraphs>480</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Proposed Nobin Udyokta business INFO</vt:lpstr>
      <vt:lpstr>Present &amp; Proposed Investment Breakdown</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1461</cp:revision>
  <dcterms:created xsi:type="dcterms:W3CDTF">2013-07-17T08:10:50Z</dcterms:created>
  <dcterms:modified xsi:type="dcterms:W3CDTF">2017-01-17T06:59:35Z</dcterms:modified>
</cp:coreProperties>
</file>